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9" r:id="rId2"/>
    <p:sldId id="260" r:id="rId3"/>
    <p:sldId id="261" r:id="rId4"/>
    <p:sldId id="262" r:id="rId5"/>
    <p:sldId id="263"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9FF"/>
    <a:srgbClr val="CDFEFF"/>
    <a:srgbClr val="CFFCFD"/>
    <a:srgbClr val="E6E6E6"/>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94660"/>
  </p:normalViewPr>
  <p:slideViewPr>
    <p:cSldViewPr>
      <p:cViewPr varScale="1">
        <p:scale>
          <a:sx n="84" d="100"/>
          <a:sy n="84" d="100"/>
        </p:scale>
        <p:origin x="14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a:xfrm>
            <a:off x="2396319" y="329308"/>
            <a:ext cx="3086292" cy="309201"/>
          </a:xfrm>
        </p:spPr>
        <p:txBody>
          <a:bodyPr/>
          <a:lstStyle/>
          <a:p>
            <a:endParaRPr lang="fr-CA"/>
          </a:p>
        </p:txBody>
      </p:sp>
      <p:sp>
        <p:nvSpPr>
          <p:cNvPr id="6" name="Slide Number Placeholder 5"/>
          <p:cNvSpPr>
            <a:spLocks noGrp="1"/>
          </p:cNvSpPr>
          <p:nvPr>
            <p:ph type="sldNum" sz="quarter" idx="12"/>
          </p:nvPr>
        </p:nvSpPr>
        <p:spPr>
          <a:xfrm>
            <a:off x="1434703" y="798973"/>
            <a:ext cx="802005" cy="503578"/>
          </a:xfrm>
        </p:spPr>
        <p:txBody>
          <a:bodyPr/>
          <a:lstStyle/>
          <a:p>
            <a:fld id="{77B5B12E-2E3E-4675-A093-C76E75AA02CE}" type="slidenum">
              <a:rPr lang="fr-CA" smtClean="0"/>
              <a:pPr/>
              <a:t>‹#›</a:t>
            </a:fld>
            <a:endParaRPr lang="fr-CA"/>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990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2107349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917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27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77B5B12E-2E3E-4675-A093-C76E75AA02CE}" type="slidenum">
              <a:rPr lang="fr-CA" smtClean="0"/>
              <a:pPr/>
              <a:t>‹#›</a:t>
            </a:fld>
            <a:endParaRPr lang="fr-CA"/>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766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147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185667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2989338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77B5B12E-2E3E-4675-A093-C76E75AA02CE}" type="slidenum">
              <a:rPr lang="fr-CA" smtClean="0"/>
              <a:pPr/>
              <a:t>‹#›</a:t>
            </a:fld>
            <a:endParaRPr lang="fr-CA"/>
          </a:p>
        </p:txBody>
      </p:sp>
    </p:spTree>
    <p:extLst>
      <p:ext uri="{BB962C8B-B14F-4D97-AF65-F5344CB8AC3E}">
        <p14:creationId xmlns:p14="http://schemas.microsoft.com/office/powerpoint/2010/main" val="411272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683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66EAB13-E2F4-4428-9184-05B77B4C83FA}" type="datetimeFigureOut">
              <a:rPr lang="fr-FR" smtClean="0"/>
              <a:pPr/>
              <a:t>28/04/2025</a:t>
            </a:fld>
            <a:endParaRPr lang="fr-CA"/>
          </a:p>
        </p:txBody>
      </p:sp>
      <p:sp>
        <p:nvSpPr>
          <p:cNvPr id="6" name="Footer Placeholder 5"/>
          <p:cNvSpPr>
            <a:spLocks noGrp="1"/>
          </p:cNvSpPr>
          <p:nvPr>
            <p:ph type="ftr" sz="quarter" idx="11"/>
          </p:nvPr>
        </p:nvSpPr>
        <p:spPr>
          <a:xfrm>
            <a:off x="1437530" y="318641"/>
            <a:ext cx="3251553" cy="320931"/>
          </a:xfrm>
        </p:spPr>
        <p:txBody>
          <a:bodyPr/>
          <a:lstStyle/>
          <a:p>
            <a:endParaRPr lang="fr-CA"/>
          </a:p>
        </p:txBody>
      </p:sp>
      <p:sp>
        <p:nvSpPr>
          <p:cNvPr id="7" name="Slide Number Placeholder 6"/>
          <p:cNvSpPr>
            <a:spLocks noGrp="1"/>
          </p:cNvSpPr>
          <p:nvPr>
            <p:ph type="sldNum" sz="quarter" idx="12"/>
          </p:nvPr>
        </p:nvSpPr>
        <p:spPr/>
        <p:txBody>
          <a:bodyPr/>
          <a:lstStyle/>
          <a:p>
            <a:fld id="{77B5B12E-2E3E-4675-A093-C76E75AA02CE}" type="slidenum">
              <a:rPr lang="fr-CA" smtClean="0"/>
              <a:pPr/>
              <a:t>‹#›</a:t>
            </a:fld>
            <a:endParaRPr lang="fr-CA"/>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4854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66EAB13-E2F4-4428-9184-05B77B4C83FA}" type="datetimeFigureOut">
              <a:rPr lang="fr-FR" smtClean="0"/>
              <a:pPr/>
              <a:t>28/04/2025</a:t>
            </a:fld>
            <a:endParaRPr lang="fr-CA"/>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77B5B12E-2E3E-4675-A093-C76E75AA02CE}" type="slidenum">
              <a:rPr lang="fr-CA" smtClean="0"/>
              <a:pPr/>
              <a:t>‹#›</a:t>
            </a:fld>
            <a:endParaRPr lang="fr-CA"/>
          </a:p>
        </p:txBody>
      </p:sp>
    </p:spTree>
    <p:extLst>
      <p:ext uri="{BB962C8B-B14F-4D97-AF65-F5344CB8AC3E}">
        <p14:creationId xmlns:p14="http://schemas.microsoft.com/office/powerpoint/2010/main" val="3870275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User\Downloads\vexetorix\InShot_20250314_182123893.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Shot_20250314_182123893.mp4">
            <a:hlinkClick r:id="" action="ppaction://media"/>
          </p:cNvPr>
          <p:cNvPicPr>
            <a:picLocks noGrp="1" noRot="1" noChangeAspect="1"/>
          </p:cNvPicPr>
          <p:nvPr>
            <p:ph idx="1"/>
            <a:videoFile r:link="rId1"/>
          </p:nvPr>
        </p:nvPicPr>
        <p:blipFill>
          <a:blip r:embed="rId3"/>
          <a:stretch>
            <a:fillRect/>
          </a:stretch>
        </p:blipFill>
        <p:spPr>
          <a:xfrm>
            <a:off x="0" y="15875"/>
            <a:ext cx="9144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 </a:t>
            </a:r>
          </a:p>
        </p:txBody>
      </p:sp>
      <p:pic>
        <p:nvPicPr>
          <p:cNvPr id="4" name="Content Placeholder 3" descr="[9b6b6b0.jpg"/>
          <p:cNvPicPr>
            <a:picLocks noGrp="1" noChangeAspect="1"/>
          </p:cNvPicPr>
          <p:nvPr>
            <p:ph idx="1"/>
          </p:nvPr>
        </p:nvPicPr>
        <p:blipFill>
          <a:blip r:embed="rId2"/>
          <a:stretch>
            <a:fillRect/>
          </a:stretch>
        </p:blipFill>
        <p:spPr>
          <a:xfrm>
            <a:off x="0" y="0"/>
            <a:ext cx="9144000" cy="6858000"/>
          </a:xfrm>
        </p:spPr>
      </p:pic>
      <p:sp>
        <p:nvSpPr>
          <p:cNvPr id="5" name="Rectangle 4"/>
          <p:cNvSpPr/>
          <p:nvPr/>
        </p:nvSpPr>
        <p:spPr>
          <a:xfrm>
            <a:off x="0" y="0"/>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dirty="0"/>
          </a:p>
        </p:txBody>
      </p:sp>
      <p:sp>
        <p:nvSpPr>
          <p:cNvPr id="6" name="TextBox 5"/>
          <p:cNvSpPr txBox="1"/>
          <p:nvPr/>
        </p:nvSpPr>
        <p:spPr>
          <a:xfrm>
            <a:off x="228600" y="76200"/>
            <a:ext cx="4267200" cy="1200329"/>
          </a:xfrm>
          <a:prstGeom prst="rect">
            <a:avLst/>
          </a:prstGeom>
          <a:noFill/>
        </p:spPr>
        <p:txBody>
          <a:bodyPr wrap="square" rtlCol="0">
            <a:spAutoFit/>
          </a:bodyPr>
          <a:lstStyle/>
          <a:p>
            <a:r>
              <a:rPr lang="fr-CA" sz="7200" dirty="0">
                <a:solidFill>
                  <a:schemeClr val="bg1"/>
                </a:solidFill>
              </a:rPr>
              <a:t>Intro</a:t>
            </a:r>
          </a:p>
        </p:txBody>
      </p:sp>
      <p:sp>
        <p:nvSpPr>
          <p:cNvPr id="9" name="TextBox 8"/>
          <p:cNvSpPr txBox="1"/>
          <p:nvPr/>
        </p:nvSpPr>
        <p:spPr>
          <a:xfrm>
            <a:off x="609600" y="2133600"/>
            <a:ext cx="7924800" cy="707886"/>
          </a:xfrm>
          <a:prstGeom prst="rect">
            <a:avLst/>
          </a:prstGeom>
          <a:noFill/>
        </p:spPr>
        <p:txBody>
          <a:bodyPr wrap="square" rtlCol="0">
            <a:spAutoFit/>
          </a:bodyPr>
          <a:lstStyle/>
          <a:p>
            <a:endParaRPr lang="fr-CA" sz="4000" dirty="0"/>
          </a:p>
        </p:txBody>
      </p:sp>
      <p:pic>
        <p:nvPicPr>
          <p:cNvPr id="8" name="Picture 7">
            <a:extLst>
              <a:ext uri="{FF2B5EF4-FFF2-40B4-BE49-F238E27FC236}">
                <a16:creationId xmlns:a16="http://schemas.microsoft.com/office/drawing/2014/main" id="{7CD767BC-F0DE-4AF1-B68A-0F67C92565F9}"/>
              </a:ext>
            </a:extLst>
          </p:cNvPr>
          <p:cNvPicPr>
            <a:picLocks noChangeAspect="1"/>
          </p:cNvPicPr>
          <p:nvPr/>
        </p:nvPicPr>
        <p:blipFill>
          <a:blip r:embed="rId3"/>
          <a:stretch>
            <a:fillRect/>
          </a:stretch>
        </p:blipFill>
        <p:spPr>
          <a:xfrm>
            <a:off x="5410200" y="0"/>
            <a:ext cx="3735636" cy="6858000"/>
          </a:xfrm>
          <a:prstGeom prst="rect">
            <a:avLst/>
          </a:prstGeom>
        </p:spPr>
      </p:pic>
      <p:sp>
        <p:nvSpPr>
          <p:cNvPr id="10" name="TextBox 9">
            <a:extLst>
              <a:ext uri="{FF2B5EF4-FFF2-40B4-BE49-F238E27FC236}">
                <a16:creationId xmlns:a16="http://schemas.microsoft.com/office/drawing/2014/main" id="{E36DAD80-0C3F-40AD-8FA8-DCD060B863EC}"/>
              </a:ext>
            </a:extLst>
          </p:cNvPr>
          <p:cNvSpPr txBox="1"/>
          <p:nvPr/>
        </p:nvSpPr>
        <p:spPr>
          <a:xfrm>
            <a:off x="152400" y="1276529"/>
            <a:ext cx="4648200" cy="5047536"/>
          </a:xfrm>
          <a:prstGeom prst="rect">
            <a:avLst/>
          </a:prstGeom>
          <a:noFill/>
        </p:spPr>
        <p:txBody>
          <a:bodyPr wrap="square" rtlCol="0">
            <a:spAutoFit/>
          </a:bodyPr>
          <a:lstStyle/>
          <a:p>
            <a:r>
              <a:rPr lang="en-US" sz="2300" dirty="0">
                <a:solidFill>
                  <a:schemeClr val="bg1"/>
                </a:solidFill>
              </a:rPr>
              <a:t>India has a unique culture and is one of the oldest and greatest civilizations of the world. As the 7th largest country in the world, India stands apart from the rest of Asia, marked off as it is by mountains and the sea, which give the country a distinct geographical entity. Bounded by the Great Himalayas in the north, it stretches southwards and at the Tropic of Cancer, tapers off into the Indian Ocean between the Bay of Bengal on the east and the Arabian Sea on the west.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CA"/>
          </a:p>
        </p:txBody>
      </p:sp>
      <p:pic>
        <p:nvPicPr>
          <p:cNvPr id="4" name="Content Placeholder 3" descr="[9b6b6b0.jpg"/>
          <p:cNvPicPr>
            <a:picLocks noGrp="1" noChangeAspect="1"/>
          </p:cNvPicPr>
          <p:nvPr>
            <p:ph idx="1"/>
          </p:nvPr>
        </p:nvPicPr>
        <p:blipFill>
          <a:blip r:embed="rId2"/>
          <a:stretch>
            <a:fillRect/>
          </a:stretch>
        </p:blipFill>
        <p:spPr>
          <a:xfrm>
            <a:off x="0" y="0"/>
            <a:ext cx="9144000" cy="6858000"/>
          </a:xfrm>
        </p:spPr>
      </p:pic>
      <p:sp>
        <p:nvSpPr>
          <p:cNvPr id="5" name="Rectangle 4"/>
          <p:cNvSpPr/>
          <p:nvPr/>
        </p:nvSpPr>
        <p:spPr>
          <a:xfrm>
            <a:off x="-11430" y="-11729"/>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a:p>
        </p:txBody>
      </p:sp>
      <p:sp>
        <p:nvSpPr>
          <p:cNvPr id="6" name="TextBox 5"/>
          <p:cNvSpPr txBox="1"/>
          <p:nvPr/>
        </p:nvSpPr>
        <p:spPr>
          <a:xfrm>
            <a:off x="304800" y="369530"/>
            <a:ext cx="4267200" cy="1200329"/>
          </a:xfrm>
          <a:prstGeom prst="rect">
            <a:avLst/>
          </a:prstGeom>
          <a:noFill/>
        </p:spPr>
        <p:txBody>
          <a:bodyPr wrap="square" rtlCol="0">
            <a:spAutoFit/>
          </a:bodyPr>
          <a:lstStyle/>
          <a:p>
            <a:r>
              <a:rPr lang="fr-CA" sz="7200" dirty="0" err="1">
                <a:solidFill>
                  <a:schemeClr val="bg1"/>
                </a:solidFill>
              </a:rPr>
              <a:t>History</a:t>
            </a:r>
            <a:endParaRPr lang="fr-CA" sz="7200" dirty="0">
              <a:solidFill>
                <a:schemeClr val="bg1"/>
              </a:solidFill>
            </a:endParaRPr>
          </a:p>
        </p:txBody>
      </p:sp>
      <p:sp>
        <p:nvSpPr>
          <p:cNvPr id="9" name="TextBox 8"/>
          <p:cNvSpPr txBox="1"/>
          <p:nvPr/>
        </p:nvSpPr>
        <p:spPr>
          <a:xfrm>
            <a:off x="609600" y="2133600"/>
            <a:ext cx="7924800" cy="707886"/>
          </a:xfrm>
          <a:prstGeom prst="rect">
            <a:avLst/>
          </a:prstGeom>
          <a:noFill/>
        </p:spPr>
        <p:txBody>
          <a:bodyPr wrap="square" rtlCol="0">
            <a:spAutoFit/>
          </a:bodyPr>
          <a:lstStyle/>
          <a:p>
            <a:endParaRPr lang="fr-CA" sz="4000" dirty="0"/>
          </a:p>
        </p:txBody>
      </p:sp>
      <p:pic>
        <p:nvPicPr>
          <p:cNvPr id="3" name="Picture 2">
            <a:extLst>
              <a:ext uri="{FF2B5EF4-FFF2-40B4-BE49-F238E27FC236}">
                <a16:creationId xmlns:a16="http://schemas.microsoft.com/office/drawing/2014/main" id="{26B25556-746E-4A3E-8C24-96F027CD525F}"/>
              </a:ext>
            </a:extLst>
          </p:cNvPr>
          <p:cNvPicPr>
            <a:picLocks noChangeAspect="1"/>
          </p:cNvPicPr>
          <p:nvPr/>
        </p:nvPicPr>
        <p:blipFill>
          <a:blip r:embed="rId3"/>
          <a:stretch>
            <a:fillRect/>
          </a:stretch>
        </p:blipFill>
        <p:spPr>
          <a:xfrm>
            <a:off x="78733" y="1908343"/>
            <a:ext cx="4645667" cy="3692843"/>
          </a:xfrm>
          <a:prstGeom prst="rect">
            <a:avLst/>
          </a:prstGeom>
        </p:spPr>
      </p:pic>
      <p:sp>
        <p:nvSpPr>
          <p:cNvPr id="7" name="TextBox 6">
            <a:extLst>
              <a:ext uri="{FF2B5EF4-FFF2-40B4-BE49-F238E27FC236}">
                <a16:creationId xmlns:a16="http://schemas.microsoft.com/office/drawing/2014/main" id="{29FFADA9-D905-467D-9CCE-10882BB3F7F3}"/>
              </a:ext>
            </a:extLst>
          </p:cNvPr>
          <p:cNvSpPr txBox="1"/>
          <p:nvPr/>
        </p:nvSpPr>
        <p:spPr>
          <a:xfrm>
            <a:off x="156210" y="5762063"/>
            <a:ext cx="4419600" cy="461665"/>
          </a:xfrm>
          <a:prstGeom prst="rect">
            <a:avLst/>
          </a:prstGeom>
          <a:noFill/>
        </p:spPr>
        <p:txBody>
          <a:bodyPr wrap="square" rtlCol="0">
            <a:spAutoFit/>
          </a:bodyPr>
          <a:lstStyle/>
          <a:p>
            <a:r>
              <a:rPr lang="en-US" sz="2400" dirty="0">
                <a:solidFill>
                  <a:schemeClr val="bg1"/>
                </a:solidFill>
              </a:rPr>
              <a:t>Battle of Plassey, 1757</a:t>
            </a:r>
          </a:p>
        </p:txBody>
      </p:sp>
      <p:pic>
        <p:nvPicPr>
          <p:cNvPr id="11" name="Picture 10">
            <a:extLst>
              <a:ext uri="{FF2B5EF4-FFF2-40B4-BE49-F238E27FC236}">
                <a16:creationId xmlns:a16="http://schemas.microsoft.com/office/drawing/2014/main" id="{3AA11182-9DB8-4186-82B7-F5521D9FB48D}"/>
              </a:ext>
            </a:extLst>
          </p:cNvPr>
          <p:cNvPicPr>
            <a:picLocks noChangeAspect="1"/>
          </p:cNvPicPr>
          <p:nvPr/>
        </p:nvPicPr>
        <p:blipFill>
          <a:blip r:embed="rId4"/>
          <a:stretch>
            <a:fillRect/>
          </a:stretch>
        </p:blipFill>
        <p:spPr>
          <a:xfrm>
            <a:off x="4803133" y="1908343"/>
            <a:ext cx="4262134" cy="3702367"/>
          </a:xfrm>
          <a:prstGeom prst="rect">
            <a:avLst/>
          </a:prstGeom>
        </p:spPr>
      </p:pic>
      <p:sp>
        <p:nvSpPr>
          <p:cNvPr id="12" name="TextBox 11">
            <a:extLst>
              <a:ext uri="{FF2B5EF4-FFF2-40B4-BE49-F238E27FC236}">
                <a16:creationId xmlns:a16="http://schemas.microsoft.com/office/drawing/2014/main" id="{F7757991-3E30-4643-91C6-40D6EFB78C00}"/>
              </a:ext>
            </a:extLst>
          </p:cNvPr>
          <p:cNvSpPr txBox="1"/>
          <p:nvPr/>
        </p:nvSpPr>
        <p:spPr>
          <a:xfrm>
            <a:off x="4953000" y="5688863"/>
            <a:ext cx="3581400" cy="830997"/>
          </a:xfrm>
          <a:prstGeom prst="rect">
            <a:avLst/>
          </a:prstGeom>
          <a:noFill/>
        </p:spPr>
        <p:txBody>
          <a:bodyPr wrap="square" rtlCol="0">
            <a:spAutoFit/>
          </a:bodyPr>
          <a:lstStyle/>
          <a:p>
            <a:r>
              <a:rPr lang="en-US" sz="2400" dirty="0">
                <a:solidFill>
                  <a:schemeClr val="bg1"/>
                </a:solidFill>
              </a:rPr>
              <a:t>Independence and partition, 1947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C143-54DC-45C1-91B7-1C7EF0B6EE1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D27D27-E5F0-49ED-8234-B620EB0EA32F}"/>
              </a:ext>
            </a:extLst>
          </p:cNvPr>
          <p:cNvPicPr>
            <a:picLocks noChangeAspect="1"/>
          </p:cNvPicPr>
          <p:nvPr/>
        </p:nvPicPr>
        <p:blipFill>
          <a:blip r:embed="rId4"/>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E9AC2653-3637-4C9F-B519-C1D6C7818B7C}"/>
              </a:ext>
            </a:extLst>
          </p:cNvPr>
          <p:cNvSpPr/>
          <p:nvPr/>
        </p:nvSpPr>
        <p:spPr>
          <a:xfrm>
            <a:off x="0" y="0"/>
            <a:ext cx="9144000" cy="6858000"/>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412146-F7C0-44EB-B239-5A1A9DA5B0B6}"/>
              </a:ext>
            </a:extLst>
          </p:cNvPr>
          <p:cNvSpPr txBox="1"/>
          <p:nvPr/>
        </p:nvSpPr>
        <p:spPr>
          <a:xfrm>
            <a:off x="381000" y="245655"/>
            <a:ext cx="6477000" cy="1200329"/>
          </a:xfrm>
          <a:prstGeom prst="rect">
            <a:avLst/>
          </a:prstGeom>
          <a:noFill/>
        </p:spPr>
        <p:txBody>
          <a:bodyPr wrap="square" rtlCol="0">
            <a:spAutoFit/>
          </a:bodyPr>
          <a:lstStyle/>
          <a:p>
            <a:r>
              <a:rPr lang="en-US" sz="7200" dirty="0">
                <a:solidFill>
                  <a:schemeClr val="bg1"/>
                </a:solidFill>
              </a:rPr>
              <a:t>Proof</a:t>
            </a:r>
          </a:p>
        </p:txBody>
      </p:sp>
      <p:pic>
        <p:nvPicPr>
          <p:cNvPr id="7" name="Picture 6">
            <a:extLst>
              <a:ext uri="{FF2B5EF4-FFF2-40B4-BE49-F238E27FC236}">
                <a16:creationId xmlns:a16="http://schemas.microsoft.com/office/drawing/2014/main" id="{F49B4DB3-D1A7-4C2A-BB25-DC023CF1D513}"/>
              </a:ext>
            </a:extLst>
          </p:cNvPr>
          <p:cNvPicPr>
            <a:picLocks noChangeAspect="1"/>
          </p:cNvPicPr>
          <p:nvPr/>
        </p:nvPicPr>
        <p:blipFill>
          <a:blip r:embed="rId5"/>
          <a:stretch>
            <a:fillRect/>
          </a:stretch>
        </p:blipFill>
        <p:spPr>
          <a:xfrm>
            <a:off x="-396" y="3200082"/>
            <a:ext cx="4572396" cy="3657917"/>
          </a:xfrm>
          <a:prstGeom prst="rect">
            <a:avLst/>
          </a:prstGeom>
        </p:spPr>
      </p:pic>
      <p:pic>
        <p:nvPicPr>
          <p:cNvPr id="8" name="Picture 7">
            <a:extLst>
              <a:ext uri="{FF2B5EF4-FFF2-40B4-BE49-F238E27FC236}">
                <a16:creationId xmlns:a16="http://schemas.microsoft.com/office/drawing/2014/main" id="{2A9BE763-0159-438F-859C-55774A6BD552}"/>
              </a:ext>
            </a:extLst>
          </p:cNvPr>
          <p:cNvPicPr>
            <a:picLocks noChangeAspect="1"/>
          </p:cNvPicPr>
          <p:nvPr/>
        </p:nvPicPr>
        <p:blipFill>
          <a:blip r:embed="rId6"/>
          <a:stretch>
            <a:fillRect/>
          </a:stretch>
        </p:blipFill>
        <p:spPr>
          <a:xfrm>
            <a:off x="4651054" y="3200083"/>
            <a:ext cx="4474852" cy="3657917"/>
          </a:xfrm>
          <a:prstGeom prst="rect">
            <a:avLst/>
          </a:prstGeom>
        </p:spPr>
      </p:pic>
      <p:pic>
        <p:nvPicPr>
          <p:cNvPr id="10" name="Screen_Recording_20250426_131534_Chrome">
            <a:hlinkClick r:id="" action="ppaction://media"/>
            <a:extLst>
              <a:ext uri="{FF2B5EF4-FFF2-40B4-BE49-F238E27FC236}">
                <a16:creationId xmlns:a16="http://schemas.microsoft.com/office/drawing/2014/main" id="{F61C5F5A-1308-4455-8121-361444DF36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19600" y="313130"/>
            <a:ext cx="4474852" cy="2305980"/>
          </a:xfrm>
          <a:prstGeom prst="rect">
            <a:avLst/>
          </a:prstGeom>
        </p:spPr>
      </p:pic>
    </p:spTree>
    <p:extLst>
      <p:ext uri="{BB962C8B-B14F-4D97-AF65-F5344CB8AC3E}">
        <p14:creationId xmlns:p14="http://schemas.microsoft.com/office/powerpoint/2010/main" val="22561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E796A-51E3-4AC6-B5F2-4E84BC704D8C}"/>
              </a:ext>
            </a:extLst>
          </p:cNvPr>
          <p:cNvSpPr txBox="1"/>
          <p:nvPr/>
        </p:nvSpPr>
        <p:spPr>
          <a:xfrm>
            <a:off x="76200" y="11017"/>
            <a:ext cx="5562600" cy="1200329"/>
          </a:xfrm>
          <a:prstGeom prst="rect">
            <a:avLst/>
          </a:prstGeom>
          <a:noFill/>
        </p:spPr>
        <p:txBody>
          <a:bodyPr wrap="square" rtlCol="0">
            <a:spAutoFit/>
          </a:bodyPr>
          <a:lstStyle/>
          <a:p>
            <a:r>
              <a:rPr lang="en-US" sz="7200" dirty="0">
                <a:solidFill>
                  <a:srgbClr val="FF0000"/>
                </a:solidFill>
              </a:rPr>
              <a:t>References:</a:t>
            </a:r>
          </a:p>
        </p:txBody>
      </p:sp>
      <p:sp>
        <p:nvSpPr>
          <p:cNvPr id="3" name="TextBox 2">
            <a:extLst>
              <a:ext uri="{FF2B5EF4-FFF2-40B4-BE49-F238E27FC236}">
                <a16:creationId xmlns:a16="http://schemas.microsoft.com/office/drawing/2014/main" id="{4C3112F7-53C9-47E5-B06D-77CE3FEDC7CB}"/>
              </a:ext>
            </a:extLst>
          </p:cNvPr>
          <p:cNvSpPr txBox="1"/>
          <p:nvPr/>
        </p:nvSpPr>
        <p:spPr>
          <a:xfrm>
            <a:off x="76200" y="1600200"/>
            <a:ext cx="8382000" cy="5170646"/>
          </a:xfrm>
          <a:prstGeom prst="rect">
            <a:avLst/>
          </a:prstGeom>
          <a:noFill/>
        </p:spPr>
        <p:txBody>
          <a:bodyPr wrap="square" rtlCol="0">
            <a:spAutoFit/>
          </a:bodyPr>
          <a:lstStyle/>
          <a:p>
            <a:pPr marL="285750" indent="-285750">
              <a:buFont typeface="Wingdings" panose="05000000000000000000" pitchFamily="2" charset="2"/>
              <a:buChar char="§"/>
            </a:pPr>
            <a:r>
              <a:rPr lang="en-US" dirty="0"/>
              <a:t>Baber, Z. (1996). The science of empire: Scientific knowledge, </a:t>
            </a:r>
            <a:r>
              <a:rPr lang="en-US" dirty="0" err="1"/>
              <a:t>civlization</a:t>
            </a:r>
            <a:r>
              <a:rPr lang="en-US" dirty="0"/>
              <a:t>, technology and society. Albany, NY: State University of New York Press.</a:t>
            </a:r>
          </a:p>
          <a:p>
            <a:pPr marL="285750" indent="-285750">
              <a:buFont typeface="Wingdings" panose="05000000000000000000" pitchFamily="2" charset="2"/>
              <a:buChar char="§"/>
            </a:pPr>
            <a:r>
              <a:rPr lang="en-US" dirty="0"/>
              <a:t>Lloyd, D. (2008). Ireland after history. In H. Schwarz &amp; S. Ray (Eds.), A Companion to</a:t>
            </a:r>
          </a:p>
          <a:p>
            <a:r>
              <a:rPr lang="en-US" dirty="0"/>
              <a:t>    Postcolonial Studies (pp. 377–395). Oxford, England: John Wiley &amp; Sons.</a:t>
            </a:r>
          </a:p>
          <a:p>
            <a:pPr marL="285750" indent="-285750">
              <a:buFont typeface="Wingdings" panose="05000000000000000000" pitchFamily="2" charset="2"/>
              <a:buChar char="§"/>
            </a:pPr>
            <a:r>
              <a:rPr lang="en-US" dirty="0" err="1"/>
              <a:t>Lyer</a:t>
            </a:r>
            <a:r>
              <a:rPr lang="en-US" dirty="0"/>
              <a:t>, L. (2010). Direct versus indirect colonial rule in India: long-term consequences. The Review of Economics and Statistics, 92(4), 693–713.</a:t>
            </a:r>
          </a:p>
          <a:p>
            <a:pPr marL="285750" indent="-285750">
              <a:buFont typeface="Wingdings" panose="05000000000000000000" pitchFamily="2" charset="2"/>
              <a:buChar char="§"/>
            </a:pPr>
            <a:r>
              <a:rPr lang="en-US" dirty="0"/>
              <a:t>Stokes, E. (1973). The First Century of British Colonial Rule in India: Social Revolution or Social Stagnation? Past &amp; Present, 58, 136–160.</a:t>
            </a:r>
          </a:p>
          <a:p>
            <a:pPr marL="285750" indent="-285750">
              <a:buFont typeface="Wingdings" panose="05000000000000000000" pitchFamily="2" charset="2"/>
              <a:buChar char="§"/>
            </a:pPr>
            <a:r>
              <a:rPr lang="en-US" dirty="0"/>
              <a:t>Byrne, S., Clarke, M. A., &amp; Rahman, A. (2018). Colonialism and peace and conflict studies(Introduction Article in journal to be published). Peace and Conflict Studies, 25(1).</a:t>
            </a:r>
          </a:p>
          <a:p>
            <a:pPr marL="285750" indent="-285750">
              <a:buFont typeface="Wingdings" panose="05000000000000000000" pitchFamily="2" charset="2"/>
              <a:buChar char="§"/>
            </a:pPr>
            <a:r>
              <a:rPr lang="en-US" dirty="0"/>
              <a:t>India Book 2020 - A Reference Annual, Ministry of Environment, NITI Aayog, Census of India, Ministry of Health &amp; Family Welfare, Press Information Bureau, Ministry of External Affairs, Union Budget, Reserve Bank of India.</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sz="2400" dirty="0"/>
          </a:p>
        </p:txBody>
      </p:sp>
    </p:spTree>
    <p:extLst>
      <p:ext uri="{BB962C8B-B14F-4D97-AF65-F5344CB8AC3E}">
        <p14:creationId xmlns:p14="http://schemas.microsoft.com/office/powerpoint/2010/main" val="20261077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3448</TotalTime>
  <Words>330</Words>
  <Application>Microsoft Office PowerPoint</Application>
  <PresentationFormat>On-screen Show (4:3)</PresentationFormat>
  <Paragraphs>17</Paragraphs>
  <Slides>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Gill Sans MT</vt:lpstr>
      <vt:lpstr>Wingdings</vt:lpstr>
      <vt:lpstr>Gallery</vt:lpstr>
      <vt:lpstr>PowerPoint Presentation</vt:lpstr>
      <vt:lpstr> </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Micheline Kfoury</cp:lastModifiedBy>
  <cp:revision>24</cp:revision>
  <dcterms:created xsi:type="dcterms:W3CDTF">2025-03-14T15:12:45Z</dcterms:created>
  <dcterms:modified xsi:type="dcterms:W3CDTF">2025-04-28T16:34:38Z</dcterms:modified>
</cp:coreProperties>
</file>